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youtubedoubler.com/e5A4" TargetMode="External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earch.proquest.com/" TargetMode="External"/><Relationship Id="rId3" Type="http://schemas.openxmlformats.org/officeDocument/2006/relationships/hyperlink" Target="http://search.proquest.com/docview/329590993?accountid=10355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日本とアメリカの国歌の比較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31622">
              <a:defRPr sz="1800">
                <a:solidFill>
                  <a:srgbClr val="000000"/>
                </a:solidFill>
                <a:effectLst/>
              </a:defRPr>
            </a:pPr>
            <a:r>
              <a:rPr sz="2184">
                <a:solidFill>
                  <a:srgbClr val="FFFFFF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ジョシュ　ジャクソン</a:t>
            </a:r>
            <a:endParaRPr sz="2184">
              <a:solidFill>
                <a:srgbClr val="FFFFFF"/>
              </a:solidFill>
              <a:effectLst>
                <a:outerShdw sx="100000" sy="100000" kx="0" ky="0" algn="b" rotWithShape="0" blurRad="46228" dist="23114" dir="5400000">
                  <a:srgbClr val="000000"/>
                </a:outerShdw>
              </a:effectLst>
            </a:endParaRPr>
          </a:p>
          <a:p>
            <a:pPr lvl="0" defTabSz="531622">
              <a:defRPr sz="1800">
                <a:solidFill>
                  <a:srgbClr val="000000"/>
                </a:solidFill>
                <a:effectLst/>
              </a:defRPr>
            </a:pPr>
            <a:r>
              <a:rPr sz="2184">
                <a:solidFill>
                  <a:srgbClr val="FFFFFF"/>
                </a:solidFill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rPr>
              <a:t>JAPN302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アウトライン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11581" indent="-211581" defTabSz="572516">
              <a:spcBef>
                <a:spcPts val="4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バックグランド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0" marL="211581" indent="-211581" defTabSz="572516">
              <a:spcBef>
                <a:spcPts val="4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国旗との関係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0" marL="211581" indent="-211581" defTabSz="572516">
              <a:spcBef>
                <a:spcPts val="4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国歌とマナー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0" marL="211581" indent="-211581" defTabSz="572516">
              <a:spcBef>
                <a:spcPts val="4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変化の対応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0" marL="211581" indent="-211581" defTabSz="572516">
              <a:spcBef>
                <a:spcPts val="4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結論</a:t>
            </a:r>
            <a:endParaRPr sz="3332">
              <a:solidFill>
                <a:srgbClr val="EBEBEB"/>
              </a:solidFill>
              <a:effectLst>
                <a:outerShdw sx="100000" sy="100000" kx="0" ky="0" algn="b" rotWithShape="0" blurRad="49784" dist="24892" dir="5400000">
                  <a:srgbClr val="000000"/>
                </a:outerShdw>
              </a:effectLst>
            </a:endParaRPr>
          </a:p>
          <a:p>
            <a:pPr lvl="0" marL="211581" indent="-211581" defTabSz="572516">
              <a:spcBef>
                <a:spcPts val="41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sx="100000" sy="100000" kx="0" ky="0" algn="b" rotWithShape="0" blurRad="49784" dist="24892" dir="5400000">
                    <a:srgbClr val="000000"/>
                  </a:outerShdw>
                </a:effectLst>
              </a:rPr>
              <a:t>参考文献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１バックグランド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49148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b="1" sz="2820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日本</a:t>
            </a:r>
            <a:endParaRPr b="1" sz="2820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marL="322325" indent="-322325" defTabSz="549148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478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君が代</a:t>
            </a:r>
            <a:endParaRPr sz="3478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  <a:p>
            <a:pPr lvl="0" marL="322325" indent="-322325" defTabSz="549148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478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1893-1945と1999</a:t>
            </a:r>
            <a:endParaRPr sz="3478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  <a:p>
            <a:pPr lvl="0" marL="322325" indent="-322325" defTabSz="549148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478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古今和歌集　10世紀</a:t>
            </a:r>
            <a:endParaRPr sz="3478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  <a:p>
            <a:pPr lvl="0" marL="322325" indent="-322325" defTabSz="549148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478">
                <a:solidFill>
                  <a:srgbClr val="EBEBEB"/>
                </a:solidFill>
                <a:effectLst>
                  <a:outerShdw sx="100000" sy="100000" kx="0" ky="0" algn="b" rotWithShape="0" blurRad="47752" dist="23876" dir="5400000">
                    <a:srgbClr val="000000"/>
                  </a:outerShdw>
                </a:effectLst>
              </a:rPr>
              <a:t> 林広守　1880</a:t>
            </a:r>
            <a:endParaRPr sz="3478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  <a:p>
            <a:pPr lvl="0" marL="322325" indent="-322325" defTabSz="549148">
              <a:spcBef>
                <a:spcPts val="30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3478">
              <a:solidFill>
                <a:srgbClr val="EBEBEB"/>
              </a:solidFill>
              <a:effectLst>
                <a:outerShdw sx="100000" sy="100000" kx="0" ky="0" algn="b" rotWithShape="0" blurRad="47752" dist="23876" dir="5400000">
                  <a:srgbClr val="000000"/>
                </a:outerShdw>
              </a:effectLst>
            </a:endParaRPr>
          </a:p>
        </p:txBody>
      </p:sp>
      <p:sp>
        <p:nvSpPr>
          <p:cNvPr id="40" name="Shape 40"/>
          <p:cNvSpPr/>
          <p:nvPr/>
        </p:nvSpPr>
        <p:spPr>
          <a:xfrm>
            <a:off x="6951902" y="2114550"/>
            <a:ext cx="5384801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 marL="358588" indent="-358588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アメリカ</a:t>
            </a:r>
            <a:endParaRPr b="1" sz="3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marL="334682" indent="-334682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星条旗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34682" indent="-334682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１９３１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34682" indent="-334682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フランシス・スコット・キー １８１４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34682" indent="-334682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ジョン・スタフォード・スミス １７８０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34682" indent="-334682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２国旗との関係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国旗及び国歌に関する法律　(国旗国歌法)ーAct on National Flag and Anthem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アメリカの国歌の名前は国旗の異名</a:t>
            </a:r>
          </a:p>
        </p:txBody>
      </p:sp>
      <p:pic>
        <p:nvPicPr>
          <p:cNvPr id="44" name="国旗及び国歌に関する法律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993" y="2486803"/>
            <a:ext cx="4528613" cy="6507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３国歌とマナー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6601251" y="2635250"/>
            <a:ext cx="5334001" cy="6286500"/>
          </a:xfrm>
          <a:prstGeom prst="rect">
            <a:avLst/>
          </a:prstGeom>
        </p:spPr>
        <p:txBody>
          <a:bodyPr anchor="t"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日本</a:t>
            </a:r>
            <a:endParaRPr b="1" sz="3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国法ではない</a:t>
            </a:r>
            <a:endParaRPr sz="3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皆んなが歌う</a:t>
            </a:r>
            <a:endParaRPr sz="3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歌いたくない人の問題</a:t>
            </a:r>
          </a:p>
        </p:txBody>
      </p:sp>
      <p:sp>
        <p:nvSpPr>
          <p:cNvPr id="48" name="Shape 48"/>
          <p:cNvSpPr/>
          <p:nvPr/>
        </p:nvSpPr>
        <p:spPr>
          <a:xfrm>
            <a:off x="787400" y="2635250"/>
            <a:ext cx="53340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b="1"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アメリカ</a:t>
            </a:r>
            <a:endParaRPr b="1"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+mn-lt"/>
              <a:ea typeface="+mn-ea"/>
              <a:cs typeface="+mn-cs"/>
              <a:sym typeface="Helvetica Neue"/>
            </a:endParaRPr>
          </a:p>
          <a:p>
            <a:pPr lvl="0" marL="342900" indent="-342900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国法である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900" indent="-342900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国旗に対する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900" indent="-342900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帽子を脱ぐ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900" indent="-342900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右手が心の上に置く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900" indent="-342900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軍人が敬礼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900" indent="-342900" algn="l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聞きながら立てなければならない</a:t>
            </a:r>
          </a:p>
        </p:txBody>
      </p:sp>
      <p:sp>
        <p:nvSpPr>
          <p:cNvPr id="49" name="Shape 49"/>
          <p:cNvSpPr/>
          <p:nvPr/>
        </p:nvSpPr>
        <p:spPr>
          <a:xfrm>
            <a:off x="8267972" y="7421997"/>
            <a:ext cx="3068041" cy="1262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対するーTo face</a:t>
            </a:r>
            <a:endParaRPr sz="2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algn="l">
              <a:defRPr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敬礼ーSalute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４変化の対応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ジミ・ヘンドリックス 1969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忌野 清志郎 1999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無礼だったーDisrespectful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大体同じ問題だった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hlinkClick r:id="rId2" invalidUrl="" action="" tgtFrame="" tooltip="" history="1" highlightClick="0" endSnd="0"/>
              </a:rPr>
              <a:t>http://youtubedoubler.com/e5A4</a:t>
            </a:r>
          </a:p>
        </p:txBody>
      </p:sp>
      <p:pic>
        <p:nvPicPr>
          <p:cNvPr id="53" name="downloads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1467" y="2776567"/>
            <a:ext cx="5927667" cy="5927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５結論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武断的な意味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日本は武断的な歴史を離れたい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アメリカは誇らしい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暦技が面白い</a:t>
            </a:r>
          </a:p>
        </p:txBody>
      </p:sp>
      <p:sp>
        <p:nvSpPr>
          <p:cNvPr id="57" name="Shape 57"/>
          <p:cNvSpPr/>
          <p:nvPr/>
        </p:nvSpPr>
        <p:spPr>
          <a:xfrm>
            <a:off x="8289648" y="6056412"/>
            <a:ext cx="4009569" cy="2096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武断的ーMilitaristic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誇らしいーProud 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６参考文献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"Flag of Japan." </a:t>
            </a:r>
            <a:r>
              <a:rPr i="1"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Wikipedia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Wikimedia Foundation, 12 Nov. 2014. Web. 11 Dec. 2014.</a:t>
            </a: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"Flag of the United States." </a:t>
            </a:r>
            <a:r>
              <a:rPr i="1"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Wikipedia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Wikimedia Foundation, 12 Aug. 2014. Web. 09 Dec. 2014.</a:t>
            </a: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"Kimigayo." </a:t>
            </a:r>
            <a:r>
              <a:rPr i="1"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Wikipedia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Wikimedia Foundation, n.d. Web. 11 Dec. 2014.</a:t>
            </a: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National anthem. (2014, Jan 15). </a:t>
            </a:r>
            <a:r>
              <a:rPr i="1"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Capital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Retrieved from </a:t>
            </a:r>
            <a:r>
              <a:rPr sz="23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  <a:hlinkClick r:id="rId2" invalidUrl="" action="" tgtFrame="" tooltip="" history="1" highlightClick="0" endSnd="0"/>
              </a:rPr>
              <a:t>http://search.proquest.com/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		docview/1477816939?accountid=10355</a:t>
            </a: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"The Star-Spangled Banner." </a:t>
            </a:r>
            <a:r>
              <a:rPr i="1"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Wikipedia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. Wikimedia Foundation, n.d. Web. 11 Dec. 2014.</a:t>
            </a: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4572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Watts, J. (1999, Sep 29). Japanese reject punk anthem.</a:t>
            </a:r>
            <a:r>
              <a:rPr i="1"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National Post</a:t>
            </a:r>
            <a:r>
              <a:rPr sz="2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 Retrieved from 		</a:t>
            </a:r>
            <a:r>
              <a:rPr sz="23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  <a:hlinkClick r:id="rId3" invalidUrl="" action="" tgtFrame="" tooltip="" history="1" highlightClick="0" endSnd="0"/>
              </a:rPr>
              <a:t>http://search.proquest.com/docview/329590993?accountid=10355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